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1" r:id="rId5"/>
    <p:sldMasterId id="2147483690" r:id="rId6"/>
  </p:sldMasterIdLst>
  <p:notesMasterIdLst>
    <p:notesMasterId r:id="rId26"/>
  </p:notesMasterIdLst>
  <p:handoutMasterIdLst>
    <p:handoutMasterId r:id="rId27"/>
  </p:handoutMasterIdLst>
  <p:sldIdLst>
    <p:sldId id="265" r:id="rId7"/>
    <p:sldId id="266" r:id="rId8"/>
    <p:sldId id="267" r:id="rId9"/>
    <p:sldId id="272" r:id="rId10"/>
    <p:sldId id="273" r:id="rId11"/>
    <p:sldId id="268" r:id="rId12"/>
    <p:sldId id="270" r:id="rId13"/>
    <p:sldId id="271" r:id="rId14"/>
    <p:sldId id="274" r:id="rId15"/>
    <p:sldId id="275" r:id="rId16"/>
    <p:sldId id="276" r:id="rId17"/>
    <p:sldId id="285" r:id="rId18"/>
    <p:sldId id="286" r:id="rId19"/>
    <p:sldId id="277" r:id="rId20"/>
    <p:sldId id="281" r:id="rId21"/>
    <p:sldId id="282" r:id="rId22"/>
    <p:sldId id="284" r:id="rId23"/>
    <p:sldId id="283" r:id="rId24"/>
    <p:sldId id="269" r:id="rId25"/>
  </p:sldIdLst>
  <p:sldSz cx="12192000" cy="6858000"/>
  <p:notesSz cx="7104063" cy="10234613"/>
  <p:defaultTextStyle>
    <a:defPPr>
      <a:defRPr lang="en-US"/>
    </a:defPPr>
    <a:lvl1pPr marL="0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3FB"/>
    <a:srgbClr val="348D9C"/>
    <a:srgbClr val="43AFC0"/>
    <a:srgbClr val="70AD47"/>
    <a:srgbClr val="68EF03"/>
    <a:srgbClr val="43AF8E"/>
    <a:srgbClr val="45B451"/>
    <a:srgbClr val="F9F871"/>
    <a:srgbClr val="D5B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1"/>
    <p:restoredTop sz="95187" autoAdjust="0"/>
  </p:normalViewPr>
  <p:slideViewPr>
    <p:cSldViewPr snapToGrid="0">
      <p:cViewPr varScale="1">
        <p:scale>
          <a:sx n="82" d="100"/>
          <a:sy n="82" d="100"/>
        </p:scale>
        <p:origin x="6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670" y="-120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4BBBD-DC14-45EF-A77B-05EBF5F5E6BC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38010-0BA6-4831-B264-CE942C814D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555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85B26-60AA-4690-B328-C1492CB89427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E108F-380A-45CD-9769-6BDC9286B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40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10006"/>
            <a:ext cx="10363200" cy="1868121"/>
          </a:xfrm>
        </p:spPr>
        <p:txBody>
          <a:bodyPr anchor="b"/>
          <a:lstStyle>
            <a:lvl1pPr algn="ctr">
              <a:defRPr sz="6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09644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495273" indent="0" algn="ctr">
              <a:buNone/>
              <a:defRPr sz="2167"/>
            </a:lvl2pPr>
            <a:lvl3pPr marL="990546" indent="0" algn="ctr">
              <a:buNone/>
              <a:defRPr sz="1951"/>
            </a:lvl3pPr>
            <a:lvl4pPr marL="1485818" indent="0" algn="ctr">
              <a:buNone/>
              <a:defRPr sz="1733"/>
            </a:lvl4pPr>
            <a:lvl5pPr marL="1981089" indent="0" algn="ctr">
              <a:buNone/>
              <a:defRPr sz="1733"/>
            </a:lvl5pPr>
            <a:lvl6pPr marL="2476362" indent="0" algn="ctr">
              <a:buNone/>
              <a:defRPr sz="1733"/>
            </a:lvl6pPr>
            <a:lvl7pPr marL="2971635" indent="0" algn="ctr">
              <a:buNone/>
              <a:defRPr sz="1733"/>
            </a:lvl7pPr>
            <a:lvl8pPr marL="3466907" indent="0" algn="ctr">
              <a:buNone/>
              <a:defRPr sz="1733"/>
            </a:lvl8pPr>
            <a:lvl9pPr marL="3962180" indent="0" algn="ctr">
              <a:buNone/>
              <a:defRPr sz="1733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9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358" y="455980"/>
            <a:ext cx="9200444" cy="3503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989137"/>
            <a:ext cx="10515600" cy="51878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B36C57F-013C-483E-BCF1-2C0316FA6B0C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68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95273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990546" indent="0">
              <a:buNone/>
              <a:defRPr sz="1951">
                <a:solidFill>
                  <a:schemeClr val="tx1">
                    <a:tint val="75000"/>
                  </a:schemeClr>
                </a:solidFill>
              </a:defRPr>
            </a:lvl3pPr>
            <a:lvl4pPr marL="148581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1981089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47636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2971635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466907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396218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A3B3881-2E45-46EE-898A-A89AAA6B102E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512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358" y="455980"/>
            <a:ext cx="9200444" cy="3503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35296"/>
            <a:ext cx="5181600" cy="51416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35296"/>
            <a:ext cx="5181600" cy="51416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2E89830-DBDD-41B0-9F96-8193A4E4DB6C}" type="datetime1">
              <a:rPr lang="fr-FR" smtClean="0"/>
              <a:t>13/06/2025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445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97301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/>
            </a:lvl1pPr>
            <a:lvl2pPr marL="495273" indent="0">
              <a:buNone/>
              <a:defRPr sz="2167" b="1"/>
            </a:lvl2pPr>
            <a:lvl3pPr marL="990546" indent="0">
              <a:buNone/>
              <a:defRPr sz="1951" b="1"/>
            </a:lvl3pPr>
            <a:lvl4pPr marL="1485818" indent="0">
              <a:buNone/>
              <a:defRPr sz="1733" b="1"/>
            </a:lvl4pPr>
            <a:lvl5pPr marL="1981089" indent="0">
              <a:buNone/>
              <a:defRPr sz="1733" b="1"/>
            </a:lvl5pPr>
            <a:lvl6pPr marL="2476362" indent="0">
              <a:buNone/>
              <a:defRPr sz="1733" b="1"/>
            </a:lvl6pPr>
            <a:lvl7pPr marL="2971635" indent="0">
              <a:buNone/>
              <a:defRPr sz="1733" b="1"/>
            </a:lvl7pPr>
            <a:lvl8pPr marL="3466907" indent="0">
              <a:buNone/>
              <a:defRPr sz="1733" b="1"/>
            </a:lvl8pPr>
            <a:lvl9pPr marL="3962180" indent="0">
              <a:buNone/>
              <a:defRPr sz="17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1872763"/>
            <a:ext cx="5157787" cy="43169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97301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/>
            </a:lvl1pPr>
            <a:lvl2pPr marL="495273" indent="0">
              <a:buNone/>
              <a:defRPr sz="2167" b="1"/>
            </a:lvl2pPr>
            <a:lvl3pPr marL="990546" indent="0">
              <a:buNone/>
              <a:defRPr sz="1951" b="1"/>
            </a:lvl3pPr>
            <a:lvl4pPr marL="1485818" indent="0">
              <a:buNone/>
              <a:defRPr sz="1733" b="1"/>
            </a:lvl4pPr>
            <a:lvl5pPr marL="1981089" indent="0">
              <a:buNone/>
              <a:defRPr sz="1733" b="1"/>
            </a:lvl5pPr>
            <a:lvl6pPr marL="2476362" indent="0">
              <a:buNone/>
              <a:defRPr sz="1733" b="1"/>
            </a:lvl6pPr>
            <a:lvl7pPr marL="2971635" indent="0">
              <a:buNone/>
              <a:defRPr sz="1733" b="1"/>
            </a:lvl7pPr>
            <a:lvl8pPr marL="3466907" indent="0">
              <a:buNone/>
              <a:defRPr sz="1733" b="1"/>
            </a:lvl8pPr>
            <a:lvl9pPr marL="3962180" indent="0">
              <a:buNone/>
              <a:defRPr sz="17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1872763"/>
            <a:ext cx="5183188" cy="43169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358DD5A-9B2E-4319-AC2D-198125A757E4}" type="datetime1">
              <a:rPr lang="fr-FR" smtClean="0"/>
              <a:t>13/06/2025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FB960A-3CBE-9F4D-D3B5-60259C71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358" y="455980"/>
            <a:ext cx="9200444" cy="3503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69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358" y="455980"/>
            <a:ext cx="9200444" cy="3503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AA2612F-557C-4559-8F0A-C1F26EA1D6E8}" type="datetime1">
              <a:rPr lang="fr-FR" smtClean="0"/>
              <a:t>13/06/2025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18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D664EA4-9A6C-4958-ACD2-B5A72E261FF4}" type="datetime1">
              <a:rPr lang="fr-FR" smtClean="0"/>
              <a:t>13/06/2025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762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358" y="455980"/>
            <a:ext cx="9200444" cy="3503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989137"/>
            <a:ext cx="10515600" cy="518782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5B1034A-09F4-49B6-B39E-5E8226E9F49B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338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5200" y="910006"/>
            <a:ext cx="9242400" cy="1868121"/>
          </a:xfrm>
          <a:prstGeom prst="rect">
            <a:avLst/>
          </a:prstGeom>
        </p:spPr>
        <p:txBody>
          <a:bodyPr anchor="b"/>
          <a:lstStyle>
            <a:lvl1pPr algn="ctr">
              <a:defRPr sz="6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09644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/>
            </a:lvl1pPr>
            <a:lvl2pPr marL="495273" indent="0" algn="ctr">
              <a:buNone/>
              <a:defRPr sz="2167"/>
            </a:lvl2pPr>
            <a:lvl3pPr marL="990546" indent="0" algn="ctr">
              <a:buNone/>
              <a:defRPr sz="1951"/>
            </a:lvl3pPr>
            <a:lvl4pPr marL="1485818" indent="0" algn="ctr">
              <a:buNone/>
              <a:defRPr sz="1733"/>
            </a:lvl4pPr>
            <a:lvl5pPr marL="1981089" indent="0" algn="ctr">
              <a:buNone/>
              <a:defRPr sz="1733"/>
            </a:lvl5pPr>
            <a:lvl6pPr marL="2476362" indent="0" algn="ctr">
              <a:buNone/>
              <a:defRPr sz="1733"/>
            </a:lvl6pPr>
            <a:lvl7pPr marL="2971635" indent="0" algn="ctr">
              <a:buNone/>
              <a:defRPr sz="1733"/>
            </a:lvl7pPr>
            <a:lvl8pPr marL="3466907" indent="0" algn="ctr">
              <a:buNone/>
              <a:defRPr sz="1733"/>
            </a:lvl8pPr>
            <a:lvl9pPr marL="3962180" indent="0" algn="ctr">
              <a:buNone/>
              <a:defRPr sz="1733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E07-B3D9-482F-AD89-0C8C0331ADFB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345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401" y="455979"/>
            <a:ext cx="9550401" cy="661621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282700"/>
            <a:ext cx="10515600" cy="48942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B36C57F-013C-483E-BCF1-2C0316FA6B0C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573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95273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990546" indent="0">
              <a:buNone/>
              <a:defRPr sz="1951">
                <a:solidFill>
                  <a:schemeClr val="tx1">
                    <a:tint val="75000"/>
                  </a:schemeClr>
                </a:solidFill>
              </a:defRPr>
            </a:lvl3pPr>
            <a:lvl4pPr marL="148581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1981089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47636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2971635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466907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396218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A3B3881-2E45-46EE-898A-A89AAA6B102E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65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17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358" y="455979"/>
            <a:ext cx="9200444" cy="71242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33500"/>
            <a:ext cx="5181600" cy="4843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3500"/>
            <a:ext cx="5181600" cy="4843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2E89830-DBDD-41B0-9F96-8193A4E4DB6C}" type="datetime1">
              <a:rPr lang="fr-FR" smtClean="0"/>
              <a:t>13/06/2025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409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609" y="132525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/>
            </a:lvl1pPr>
            <a:lvl2pPr marL="495273" indent="0">
              <a:buNone/>
              <a:defRPr sz="2167" b="1"/>
            </a:lvl2pPr>
            <a:lvl3pPr marL="990546" indent="0">
              <a:buNone/>
              <a:defRPr sz="1951" b="1"/>
            </a:lvl3pPr>
            <a:lvl4pPr marL="1485818" indent="0">
              <a:buNone/>
              <a:defRPr sz="1733" b="1"/>
            </a:lvl4pPr>
            <a:lvl5pPr marL="1981089" indent="0">
              <a:buNone/>
              <a:defRPr sz="1733" b="1"/>
            </a:lvl5pPr>
            <a:lvl6pPr marL="2476362" indent="0">
              <a:buNone/>
              <a:defRPr sz="1733" b="1"/>
            </a:lvl6pPr>
            <a:lvl7pPr marL="2971635" indent="0">
              <a:buNone/>
              <a:defRPr sz="1733" b="1"/>
            </a:lvl7pPr>
            <a:lvl8pPr marL="3466907" indent="0">
              <a:buNone/>
              <a:defRPr sz="1733" b="1"/>
            </a:lvl8pPr>
            <a:lvl9pPr marL="3962180" indent="0">
              <a:buNone/>
              <a:defRPr sz="17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209801"/>
            <a:ext cx="5157787" cy="40252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34131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/>
            </a:lvl1pPr>
            <a:lvl2pPr marL="495273" indent="0">
              <a:buNone/>
              <a:defRPr sz="2167" b="1"/>
            </a:lvl2pPr>
            <a:lvl3pPr marL="990546" indent="0">
              <a:buNone/>
              <a:defRPr sz="1951" b="1"/>
            </a:lvl3pPr>
            <a:lvl4pPr marL="1485818" indent="0">
              <a:buNone/>
              <a:defRPr sz="1733" b="1"/>
            </a:lvl4pPr>
            <a:lvl5pPr marL="1981089" indent="0">
              <a:buNone/>
              <a:defRPr sz="1733" b="1"/>
            </a:lvl5pPr>
            <a:lvl6pPr marL="2476362" indent="0">
              <a:buNone/>
              <a:defRPr sz="1733" b="1"/>
            </a:lvl6pPr>
            <a:lvl7pPr marL="2971635" indent="0">
              <a:buNone/>
              <a:defRPr sz="1733" b="1"/>
            </a:lvl7pPr>
            <a:lvl8pPr marL="3466907" indent="0">
              <a:buNone/>
              <a:defRPr sz="1733" b="1"/>
            </a:lvl8pPr>
            <a:lvl9pPr marL="3962180" indent="0">
              <a:buNone/>
              <a:defRPr sz="17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209801"/>
            <a:ext cx="5183188" cy="40252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358DD5A-9B2E-4319-AC2D-198125A757E4}" type="datetime1">
              <a:rPr lang="fr-FR" smtClean="0"/>
              <a:t>13/06/2025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FB960A-3CBE-9F4D-D3B5-60259C71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358" y="455980"/>
            <a:ext cx="9200444" cy="51703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7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358" y="455980"/>
            <a:ext cx="9200444" cy="77592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AA2612F-557C-4559-8F0A-C1F26EA1D6E8}" type="datetime1">
              <a:rPr lang="fr-FR" smtClean="0"/>
              <a:t>13/06/2025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302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D664EA4-9A6C-4958-ACD2-B5A72E261FF4}" type="datetime1">
              <a:rPr lang="fr-FR" smtClean="0"/>
              <a:t>13/06/2025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1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358" y="455980"/>
            <a:ext cx="9200444" cy="69972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1244601"/>
            <a:ext cx="10515600" cy="49323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5B1034A-09F4-49B6-B39E-5E8226E9F49B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05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41"/>
            <a:ext cx="10515600" cy="2852737"/>
          </a:xfrm>
        </p:spPr>
        <p:txBody>
          <a:bodyPr anchor="b"/>
          <a:lstStyle>
            <a:lvl1pPr>
              <a:defRPr sz="6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95273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990546" indent="0">
              <a:buNone/>
              <a:defRPr sz="1951">
                <a:solidFill>
                  <a:schemeClr val="tx1">
                    <a:tint val="75000"/>
                  </a:schemeClr>
                </a:solidFill>
              </a:defRPr>
            </a:lvl3pPr>
            <a:lvl4pPr marL="148581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1981089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47636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2971635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466907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396218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0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35296"/>
            <a:ext cx="5181600" cy="51416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35296"/>
            <a:ext cx="5181600" cy="51416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9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973017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73" indent="0">
              <a:buNone/>
              <a:defRPr sz="2167" b="1"/>
            </a:lvl2pPr>
            <a:lvl3pPr marL="990546" indent="0">
              <a:buNone/>
              <a:defRPr sz="1951" b="1"/>
            </a:lvl3pPr>
            <a:lvl4pPr marL="1485818" indent="0">
              <a:buNone/>
              <a:defRPr sz="1733" b="1"/>
            </a:lvl4pPr>
            <a:lvl5pPr marL="1981089" indent="0">
              <a:buNone/>
              <a:defRPr sz="1733" b="1"/>
            </a:lvl5pPr>
            <a:lvl6pPr marL="2476362" indent="0">
              <a:buNone/>
              <a:defRPr sz="1733" b="1"/>
            </a:lvl6pPr>
            <a:lvl7pPr marL="2971635" indent="0">
              <a:buNone/>
              <a:defRPr sz="1733" b="1"/>
            </a:lvl7pPr>
            <a:lvl8pPr marL="3466907" indent="0">
              <a:buNone/>
              <a:defRPr sz="1733" b="1"/>
            </a:lvl8pPr>
            <a:lvl9pPr marL="3962180" indent="0">
              <a:buNone/>
              <a:defRPr sz="17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1872763"/>
            <a:ext cx="5157787" cy="43169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973017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73" indent="0">
              <a:buNone/>
              <a:defRPr sz="2167" b="1"/>
            </a:lvl2pPr>
            <a:lvl3pPr marL="990546" indent="0">
              <a:buNone/>
              <a:defRPr sz="1951" b="1"/>
            </a:lvl3pPr>
            <a:lvl4pPr marL="1485818" indent="0">
              <a:buNone/>
              <a:defRPr sz="1733" b="1"/>
            </a:lvl4pPr>
            <a:lvl5pPr marL="1981089" indent="0">
              <a:buNone/>
              <a:defRPr sz="1733" b="1"/>
            </a:lvl5pPr>
            <a:lvl6pPr marL="2476362" indent="0">
              <a:buNone/>
              <a:defRPr sz="1733" b="1"/>
            </a:lvl6pPr>
            <a:lvl7pPr marL="2971635" indent="0">
              <a:buNone/>
              <a:defRPr sz="1733" b="1"/>
            </a:lvl7pPr>
            <a:lvl8pPr marL="3466907" indent="0">
              <a:buNone/>
              <a:defRPr sz="1733" b="1"/>
            </a:lvl8pPr>
            <a:lvl9pPr marL="3962180" indent="0">
              <a:buNone/>
              <a:defRPr sz="17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1872763"/>
            <a:ext cx="5183188" cy="43169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FB960A-3CBE-9F4D-D3B5-60259C71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358" y="455980"/>
            <a:ext cx="9200444" cy="35034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2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9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12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9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10006"/>
            <a:ext cx="10363200" cy="1868121"/>
          </a:xfrm>
          <a:prstGeom prst="rect">
            <a:avLst/>
          </a:prstGeom>
        </p:spPr>
        <p:txBody>
          <a:bodyPr anchor="b"/>
          <a:lstStyle>
            <a:lvl1pPr algn="ctr">
              <a:defRPr sz="6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09644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/>
            </a:lvl1pPr>
            <a:lvl2pPr marL="495273" indent="0" algn="ctr">
              <a:buNone/>
              <a:defRPr sz="2167"/>
            </a:lvl2pPr>
            <a:lvl3pPr marL="990546" indent="0" algn="ctr">
              <a:buNone/>
              <a:defRPr sz="1951"/>
            </a:lvl3pPr>
            <a:lvl4pPr marL="1485818" indent="0" algn="ctr">
              <a:buNone/>
              <a:defRPr sz="1733"/>
            </a:lvl4pPr>
            <a:lvl5pPr marL="1981089" indent="0" algn="ctr">
              <a:buNone/>
              <a:defRPr sz="1733"/>
            </a:lvl5pPr>
            <a:lvl6pPr marL="2476362" indent="0" algn="ctr">
              <a:buNone/>
              <a:defRPr sz="1733"/>
            </a:lvl6pPr>
            <a:lvl7pPr marL="2971635" indent="0" algn="ctr">
              <a:buNone/>
              <a:defRPr sz="1733"/>
            </a:lvl7pPr>
            <a:lvl8pPr marL="3466907" indent="0" algn="ctr">
              <a:buNone/>
              <a:defRPr sz="1733"/>
            </a:lvl8pPr>
            <a:lvl9pPr marL="3962180" indent="0" algn="ctr">
              <a:buNone/>
              <a:defRPr sz="1733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E07-B3D9-482F-AD89-0C8C0331ADFB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1022799-D3CD-421B-97F8-C93D438C9E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48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FBFFF35-3F9C-8C66-2E88-35EDB85E8E4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139" y="-136518"/>
            <a:ext cx="13722286" cy="7154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7196" y="500720"/>
            <a:ext cx="7086604" cy="67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604615"/>
            <a:ext cx="10515600" cy="457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8" b="20170"/>
          <a:stretch/>
        </p:blipFill>
        <p:spPr>
          <a:xfrm>
            <a:off x="113208" y="8043"/>
            <a:ext cx="3779528" cy="159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90546" rtl="0" eaLnBrk="1" latinLnBrk="0" hangingPunct="1">
        <a:lnSpc>
          <a:spcPct val="90000"/>
        </a:lnSpc>
        <a:spcBef>
          <a:spcPct val="0"/>
        </a:spcBef>
        <a:buNone/>
        <a:defRPr sz="4767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7636" indent="-247636" algn="l" defTabSz="990546" rtl="0" eaLnBrk="1" latinLnBrk="0" hangingPunct="1">
        <a:lnSpc>
          <a:spcPct val="90000"/>
        </a:lnSpc>
        <a:spcBef>
          <a:spcPts val="1083"/>
        </a:spcBef>
        <a:buFont typeface="Arial" panose="020B0604020202020204" pitchFamily="34" charset="0"/>
        <a:buChar char="•"/>
        <a:defRPr sz="3033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08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238181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167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733454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228726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723999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6pPr>
      <a:lvl7pPr marL="3219270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7pPr>
      <a:lvl8pPr marL="3714543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8pPr>
      <a:lvl9pPr marL="4209815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1pPr>
      <a:lvl2pPr marL="495273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2pPr>
      <a:lvl3pPr marL="990546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3pPr>
      <a:lvl4pPr marL="1485818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4pPr>
      <a:lvl5pPr marL="1981089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5pPr>
      <a:lvl6pPr marL="2476362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5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7pPr>
      <a:lvl8pPr marL="3466907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8pPr>
      <a:lvl9pPr marL="3962180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61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hf sldNum="0" hdr="0" ftr="0" dt="0"/>
  <p:txStyles>
    <p:titleStyle>
      <a:lvl1pPr algn="l" defTabSz="990546" rtl="0" eaLnBrk="1" latinLnBrk="0" hangingPunct="1">
        <a:lnSpc>
          <a:spcPct val="90000"/>
        </a:lnSpc>
        <a:spcBef>
          <a:spcPct val="0"/>
        </a:spcBef>
        <a:buNone/>
        <a:defRPr sz="4767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7636" indent="-247636" algn="l" defTabSz="990546" rtl="0" eaLnBrk="1" latinLnBrk="0" hangingPunct="1">
        <a:lnSpc>
          <a:spcPct val="90000"/>
        </a:lnSpc>
        <a:spcBef>
          <a:spcPts val="1083"/>
        </a:spcBef>
        <a:buFont typeface="Arial" panose="020B0604020202020204" pitchFamily="34" charset="0"/>
        <a:buChar char="•"/>
        <a:defRPr sz="3033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08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238181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167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733454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228726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723999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6pPr>
      <a:lvl7pPr marL="3219270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7pPr>
      <a:lvl8pPr marL="3714543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8pPr>
      <a:lvl9pPr marL="4209815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1pPr>
      <a:lvl2pPr marL="495273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2pPr>
      <a:lvl3pPr marL="990546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3pPr>
      <a:lvl4pPr marL="1485818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4pPr>
      <a:lvl5pPr marL="1981089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5pPr>
      <a:lvl6pPr marL="2476362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5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7pPr>
      <a:lvl8pPr marL="3466907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8pPr>
      <a:lvl9pPr marL="3962180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7A4603-F04C-F358-369B-7BAA2C015643}"/>
              </a:ext>
            </a:extLst>
          </p:cNvPr>
          <p:cNvSpPr/>
          <p:nvPr/>
        </p:nvSpPr>
        <p:spPr>
          <a:xfrm>
            <a:off x="790385" y="620301"/>
            <a:ext cx="213339" cy="23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360">
              <a:solidFill>
                <a:srgbClr val="0453C8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0DAFDB-7386-8863-EC91-F30487EFF618}"/>
              </a:ext>
            </a:extLst>
          </p:cNvPr>
          <p:cNvSpPr/>
          <p:nvPr/>
        </p:nvSpPr>
        <p:spPr>
          <a:xfrm>
            <a:off x="1108953" y="620301"/>
            <a:ext cx="213339" cy="230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360">
              <a:solidFill>
                <a:srgbClr val="52AE3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0F008-2EC8-9D0B-9FB8-553E5C06FE0A}"/>
              </a:ext>
            </a:extLst>
          </p:cNvPr>
          <p:cNvSpPr/>
          <p:nvPr/>
        </p:nvSpPr>
        <p:spPr>
          <a:xfrm>
            <a:off x="1427521" y="620301"/>
            <a:ext cx="213339" cy="23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360">
              <a:solidFill>
                <a:srgbClr val="0453C8"/>
              </a:solidFill>
            </a:endParaRPr>
          </a:p>
        </p:txBody>
      </p:sp>
      <p:pic>
        <p:nvPicPr>
          <p:cNvPr id="5" name="Image 2" descr="fond_diapo_1.jpg">
            <a:extLst>
              <a:ext uri="{FF2B5EF4-FFF2-40B4-BE49-F238E27FC236}">
                <a16:creationId xmlns:a16="http://schemas.microsoft.com/office/drawing/2014/main" id="{6BA74F3E-3A11-AED3-5AFD-8E28E3F16B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5"/>
          <a:stretch/>
        </p:blipFill>
        <p:spPr bwMode="auto">
          <a:xfrm>
            <a:off x="0" y="6352063"/>
            <a:ext cx="12192000" cy="53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6" descr="Logo_Cd18_blanc.png">
            <a:extLst>
              <a:ext uri="{FF2B5EF4-FFF2-40B4-BE49-F238E27FC236}">
                <a16:creationId xmlns:a16="http://schemas.microsoft.com/office/drawing/2014/main" id="{2CA0AA0E-7AE2-D743-78F1-EB590C71FF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6" y="6390463"/>
            <a:ext cx="742705" cy="42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76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hf sldNum="0" hdr="0" ftr="0" dt="0"/>
  <p:txStyles>
    <p:titleStyle>
      <a:lvl1pPr algn="l" defTabSz="990546" rtl="0" eaLnBrk="1" latinLnBrk="0" hangingPunct="1">
        <a:lnSpc>
          <a:spcPct val="90000"/>
        </a:lnSpc>
        <a:spcBef>
          <a:spcPct val="0"/>
        </a:spcBef>
        <a:buNone/>
        <a:defRPr sz="4767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7636" indent="-247636" algn="l" defTabSz="990546" rtl="0" eaLnBrk="1" latinLnBrk="0" hangingPunct="1">
        <a:lnSpc>
          <a:spcPct val="90000"/>
        </a:lnSpc>
        <a:spcBef>
          <a:spcPts val="1083"/>
        </a:spcBef>
        <a:buFont typeface="Arial" panose="020B0604020202020204" pitchFamily="34" charset="0"/>
        <a:buChar char="•"/>
        <a:defRPr sz="3033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08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238181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167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733454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228726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723999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6pPr>
      <a:lvl7pPr marL="3219270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7pPr>
      <a:lvl8pPr marL="3714543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8pPr>
      <a:lvl9pPr marL="4209815" indent="-247636" algn="l" defTabSz="990546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1pPr>
      <a:lvl2pPr marL="495273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2pPr>
      <a:lvl3pPr marL="990546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3pPr>
      <a:lvl4pPr marL="1485818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4pPr>
      <a:lvl5pPr marL="1981089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5pPr>
      <a:lvl6pPr marL="2476362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5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7pPr>
      <a:lvl8pPr marL="3466907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8pPr>
      <a:lvl9pPr marL="3962180" algn="l" defTabSz="990546" rtl="0" eaLnBrk="1" latinLnBrk="0" hangingPunct="1">
        <a:defRPr sz="19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.tif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3502" y="2356867"/>
            <a:ext cx="10499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348D9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Epidémiologie de l’obésité pédiatrique :</a:t>
            </a:r>
          </a:p>
          <a:p>
            <a:pPr algn="ctr"/>
            <a:r>
              <a:rPr lang="fr-FR" sz="4800" b="1" dirty="0">
                <a:solidFill>
                  <a:srgbClr val="348D9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Données PMI de 2007 à 2024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83861" y="4386724"/>
            <a:ext cx="10499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43AF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DIALLO </a:t>
            </a:r>
            <a:r>
              <a:rPr lang="fr-FR" sz="2800" b="1" dirty="0" err="1">
                <a:solidFill>
                  <a:srgbClr val="43AF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Alhassane</a:t>
            </a:r>
            <a:r>
              <a:rPr lang="fr-FR" sz="2800" b="1" dirty="0">
                <a:solidFill>
                  <a:srgbClr val="43AF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médecin santé publique, </a:t>
            </a:r>
          </a:p>
          <a:p>
            <a:pPr algn="ctr"/>
            <a:r>
              <a:rPr lang="fr-FR" sz="2800" b="1" dirty="0">
                <a:solidFill>
                  <a:srgbClr val="43AF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directeur de la PMI du Cher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DD20B6-E68E-2B49-9F44-D661A8B69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405" y="87079"/>
            <a:ext cx="2239711" cy="1402254"/>
          </a:xfrm>
          <a:prstGeom prst="rect">
            <a:avLst/>
          </a:prstGeom>
        </p:spPr>
      </p:pic>
      <p:pic>
        <p:nvPicPr>
          <p:cNvPr id="5" name="Picture 10" descr="adresse_papier_entete_new_logo">
            <a:extLst>
              <a:ext uri="{FF2B5EF4-FFF2-40B4-BE49-F238E27FC236}">
                <a16:creationId xmlns:a16="http://schemas.microsoft.com/office/drawing/2014/main" id="{1D78E3F5-53DC-EE42-8247-5BBBAE158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" y="5627348"/>
            <a:ext cx="12138234" cy="120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962272B-681E-9C4E-A9C5-0EAAA90F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631" y="-145489"/>
            <a:ext cx="3214293" cy="22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89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0CB4FF-471E-8C40-A71F-15A905B0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568" y="206117"/>
            <a:ext cx="7086604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3-Prévalence et tendance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E7C031-2C4D-8248-A075-D7336896F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472" y="1399662"/>
            <a:ext cx="11537728" cy="512726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1321 enquêtes transversales </a:t>
            </a:r>
            <a:r>
              <a:rPr lang="fr-FR" dirty="0"/>
              <a:t>nationales (743 avec mesures du poids et taille, et 578 mesure auto-reportées) entre </a:t>
            </a:r>
            <a:r>
              <a:rPr lang="fr-FR" dirty="0">
                <a:solidFill>
                  <a:srgbClr val="FF0000"/>
                </a:solidFill>
              </a:rPr>
              <a:t>1990-2021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204 pays </a:t>
            </a:r>
          </a:p>
          <a:p>
            <a:endParaRPr lang="fr-FR" dirty="0"/>
          </a:p>
          <a:p>
            <a:r>
              <a:rPr lang="fr-FR" dirty="0"/>
              <a:t>2 groupes :  </a:t>
            </a:r>
            <a:r>
              <a:rPr lang="fr-FR" dirty="0">
                <a:solidFill>
                  <a:srgbClr val="FF0000"/>
                </a:solidFill>
              </a:rPr>
              <a:t>enfants de 5-14 ans et 15-24 ans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Prédiction des prévalences </a:t>
            </a:r>
            <a:r>
              <a:rPr lang="fr-FR" dirty="0"/>
              <a:t>surpoids et obésité entre </a:t>
            </a:r>
            <a:r>
              <a:rPr lang="fr-FR" dirty="0">
                <a:solidFill>
                  <a:srgbClr val="FF0000"/>
                </a:solidFill>
              </a:rPr>
              <a:t>2021 et 2050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299F92D-89DB-264E-B6FD-7D7A0EC1C895}"/>
              </a:ext>
            </a:extLst>
          </p:cNvPr>
          <p:cNvSpPr txBox="1">
            <a:spLocks/>
          </p:cNvSpPr>
          <p:nvPr/>
        </p:nvSpPr>
        <p:spPr>
          <a:xfrm>
            <a:off x="302176" y="6368200"/>
            <a:ext cx="5783314" cy="67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05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67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/>
              <a:t>GBD 2021 Adolescent BMI </a:t>
            </a:r>
            <a:r>
              <a:rPr lang="fr-FR" sz="2000" dirty="0" err="1"/>
              <a:t>Collaborators</a:t>
            </a:r>
            <a:r>
              <a:rPr lang="fr-FR" sz="2000" dirty="0"/>
              <a:t>, Lancet 2025</a:t>
            </a:r>
          </a:p>
        </p:txBody>
      </p:sp>
    </p:spTree>
    <p:extLst>
      <p:ext uri="{BB962C8B-B14F-4D97-AF65-F5344CB8AC3E}">
        <p14:creationId xmlns:p14="http://schemas.microsoft.com/office/powerpoint/2010/main" val="38107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7D3990-3CA5-5B46-8CA5-26771C74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665" y="0"/>
            <a:ext cx="7086604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3-Prévalence et tendance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82E60E-AD62-B543-BBCC-D61B2185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92" y="597304"/>
            <a:ext cx="5588000" cy="1549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EC7432-2AB8-8042-9B05-CB984AE78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9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4A20EC-E188-0A4E-8DC3-78B94C918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903" y="2222500"/>
            <a:ext cx="4622800" cy="4660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38B909-EAFE-E041-9FA3-455334F37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303" y="622704"/>
            <a:ext cx="5588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3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7D3990-3CA5-5B46-8CA5-26771C74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665" y="0"/>
            <a:ext cx="7086604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3-Prévalence et tendance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A4F3216-AA7F-454D-BF61-4DD7A0A0B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266" y="638034"/>
            <a:ext cx="5613400" cy="3098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36259D-8C3F-E449-87EE-46380374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9" y="599934"/>
            <a:ext cx="5613400" cy="3136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35BF81-12A8-4D49-828F-291EED009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9" y="3736834"/>
            <a:ext cx="5588000" cy="3098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6A41A7-541F-2445-B6F3-439D57CFC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398" y="3746500"/>
            <a:ext cx="5638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7D3990-3CA5-5B46-8CA5-26771C74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665" y="0"/>
            <a:ext cx="7086604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3-Prévalence et tendance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015BAB-7F70-C349-A11D-870B20187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611" y="650734"/>
            <a:ext cx="5588000" cy="30607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2A9A40E-1B06-6149-ABC6-67E8C470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52" y="676134"/>
            <a:ext cx="5600700" cy="30353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7FFD01-D616-A64C-B9A3-F4C4D1F10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80" y="3759200"/>
            <a:ext cx="5588000" cy="304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091E47B-C2B0-474F-B9F9-B98476F2D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350" y="3743434"/>
            <a:ext cx="558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6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7D3990-3CA5-5B46-8CA5-26771C74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665" y="0"/>
            <a:ext cx="7086604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3-Prévalence et tendance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EE0B0-E5FA-A94B-9966-8CFEA7549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75" y="797690"/>
            <a:ext cx="7974736" cy="58505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3B0CC9-188D-074B-862B-D90E19574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657" y="723680"/>
            <a:ext cx="3844174" cy="5924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5A624D-D65D-8E4A-9C64-D23CE5BDF303}"/>
              </a:ext>
            </a:extLst>
          </p:cNvPr>
          <p:cNvSpPr/>
          <p:nvPr/>
        </p:nvSpPr>
        <p:spPr>
          <a:xfrm>
            <a:off x="378372" y="3846786"/>
            <a:ext cx="7784739" cy="2207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A2F191-0315-FF4E-9319-6A1BDFD9ED1E}"/>
              </a:ext>
            </a:extLst>
          </p:cNvPr>
          <p:cNvSpPr/>
          <p:nvPr/>
        </p:nvSpPr>
        <p:spPr>
          <a:xfrm>
            <a:off x="1198179" y="1403131"/>
            <a:ext cx="2254469" cy="1734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7689E5-CA7F-4448-91F0-40A6383F3ACA}"/>
              </a:ext>
            </a:extLst>
          </p:cNvPr>
          <p:cNvSpPr/>
          <p:nvPr/>
        </p:nvSpPr>
        <p:spPr>
          <a:xfrm>
            <a:off x="8466083" y="2380593"/>
            <a:ext cx="3373820" cy="3468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497532-5996-7145-9420-0A4D70BDFF86}"/>
              </a:ext>
            </a:extLst>
          </p:cNvPr>
          <p:cNvSpPr/>
          <p:nvPr/>
        </p:nvSpPr>
        <p:spPr>
          <a:xfrm>
            <a:off x="8466083" y="5076497"/>
            <a:ext cx="3373820" cy="394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83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CDA6FC-C779-0C47-95D9-2616C3FA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785" y="153878"/>
            <a:ext cx="8150773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4-Données PMI (2007 - 2024)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FDA1EA-F853-5E45-801B-D6C2DDAE2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4" y="1604614"/>
            <a:ext cx="10512968" cy="498537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Design : données rétrospectives départementales entre </a:t>
            </a:r>
            <a:r>
              <a:rPr lang="fr-FR" dirty="0">
                <a:solidFill>
                  <a:srgbClr val="FF0000"/>
                </a:solidFill>
              </a:rPr>
              <a:t>2007 et 2024</a:t>
            </a:r>
          </a:p>
          <a:p>
            <a:endParaRPr lang="fr-FR" dirty="0"/>
          </a:p>
          <a:p>
            <a:r>
              <a:rPr lang="fr-FR" dirty="0"/>
              <a:t>Sources : </a:t>
            </a:r>
            <a:r>
              <a:rPr lang="fr-FR" dirty="0">
                <a:solidFill>
                  <a:srgbClr val="FF0000"/>
                </a:solidFill>
              </a:rPr>
              <a:t>certificats de santé du 24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mois (CS24) </a:t>
            </a:r>
            <a:r>
              <a:rPr lang="fr-FR" dirty="0"/>
              <a:t>reçus et saisis par le pole épidémiologie de la PMI</a:t>
            </a:r>
          </a:p>
          <a:p>
            <a:endParaRPr lang="fr-FR" dirty="0"/>
          </a:p>
          <a:p>
            <a:r>
              <a:rPr lang="fr-FR" dirty="0"/>
              <a:t>En 17 ans, </a:t>
            </a:r>
            <a:r>
              <a:rPr lang="fr-FR" b="1" dirty="0"/>
              <a:t>20 000 </a:t>
            </a:r>
            <a:r>
              <a:rPr lang="fr-FR" dirty="0"/>
              <a:t>CS24 saisis dont </a:t>
            </a:r>
            <a:r>
              <a:rPr lang="fr-FR" b="1" dirty="0">
                <a:solidFill>
                  <a:srgbClr val="FF0000"/>
                </a:solidFill>
              </a:rPr>
              <a:t>16 929 </a:t>
            </a:r>
            <a:r>
              <a:rPr lang="fr-FR" dirty="0"/>
              <a:t>enfants âgés de 24 mois exploitables : </a:t>
            </a:r>
            <a:r>
              <a:rPr lang="fr-FR" dirty="0">
                <a:solidFill>
                  <a:srgbClr val="FF0000"/>
                </a:solidFill>
              </a:rPr>
              <a:t>8632 (</a:t>
            </a:r>
            <a:r>
              <a:rPr lang="fr-FR" b="1" dirty="0">
                <a:solidFill>
                  <a:srgbClr val="FF0000"/>
                </a:solidFill>
              </a:rPr>
              <a:t>51%</a:t>
            </a:r>
            <a:r>
              <a:rPr lang="fr-FR" dirty="0">
                <a:solidFill>
                  <a:srgbClr val="FF0000"/>
                </a:solidFill>
              </a:rPr>
              <a:t>) garçons et 8297 (</a:t>
            </a:r>
            <a:r>
              <a:rPr lang="fr-FR" b="1" dirty="0">
                <a:solidFill>
                  <a:srgbClr val="FF0000"/>
                </a:solidFill>
              </a:rPr>
              <a:t>49%</a:t>
            </a:r>
            <a:r>
              <a:rPr lang="fr-FR" dirty="0">
                <a:solidFill>
                  <a:srgbClr val="FF0000"/>
                </a:solidFill>
              </a:rPr>
              <a:t>) filles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Seuils IOTF ➔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D7D3F6-AF11-C04B-B93C-EC9C14D85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883" y="5381298"/>
            <a:ext cx="5089114" cy="141364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A3814EE-E35F-4041-92DB-D62290BD4026}"/>
              </a:ext>
            </a:extLst>
          </p:cNvPr>
          <p:cNvSpPr txBox="1">
            <a:spLocks/>
          </p:cNvSpPr>
          <p:nvPr/>
        </p:nvSpPr>
        <p:spPr>
          <a:xfrm>
            <a:off x="9994807" y="6181866"/>
            <a:ext cx="3484179" cy="67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05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67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/>
              <a:t>Cole TJ, BMJ 2000</a:t>
            </a:r>
          </a:p>
        </p:txBody>
      </p:sp>
    </p:spTree>
    <p:extLst>
      <p:ext uri="{BB962C8B-B14F-4D97-AF65-F5344CB8AC3E}">
        <p14:creationId xmlns:p14="http://schemas.microsoft.com/office/powerpoint/2010/main" val="311633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3271E-DB89-CD48-BBC5-6D2D3D06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975" y="122347"/>
            <a:ext cx="7086604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4-Données PMI (2007 - 2024)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E37A986-C410-6644-84E0-E7E3E7093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800608"/>
              </p:ext>
            </p:extLst>
          </p:nvPr>
        </p:nvGraphicFramePr>
        <p:xfrm>
          <a:off x="1180662" y="1321654"/>
          <a:ext cx="9855200" cy="5101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197858020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151927673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221258772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72089548"/>
                    </a:ext>
                  </a:extLst>
                </a:gridCol>
              </a:tblGrid>
              <a:tr h="43477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Fille (8297)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Garçon (8632)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Total (16929)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76004"/>
                  </a:ext>
                </a:extLst>
              </a:tr>
              <a:tr h="434773">
                <a:tc>
                  <a:txBody>
                    <a:bodyPr/>
                    <a:lstStyle/>
                    <a:p>
                      <a:r>
                        <a:rPr lang="fr-FR" dirty="0"/>
                        <a:t>Age de la mère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32.34 (5.13)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32.46 (5.23)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32.40 (5.18)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576477"/>
                  </a:ext>
                </a:extLst>
              </a:tr>
              <a:tr h="434773">
                <a:tc>
                  <a:txBody>
                    <a:bodyPr/>
                    <a:lstStyle/>
                    <a:p>
                      <a:r>
                        <a:rPr lang="fr-FR" dirty="0"/>
                        <a:t>Poids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11.85 (1.52)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12.42 (1.45)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12.14 (1.51)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126077"/>
                  </a:ext>
                </a:extLst>
              </a:tr>
              <a:tr h="434773">
                <a:tc>
                  <a:txBody>
                    <a:bodyPr/>
                    <a:lstStyle/>
                    <a:p>
                      <a:r>
                        <a:rPr lang="fr-FR" dirty="0"/>
                        <a:t>Taille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86.58 (3.38)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87.88 (3.39)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87.24 (3.45)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266088"/>
                  </a:ext>
                </a:extLst>
              </a:tr>
              <a:tr h="434773">
                <a:tc>
                  <a:txBody>
                    <a:bodyPr/>
                    <a:lstStyle/>
                    <a:p>
                      <a:r>
                        <a:rPr lang="fr-FR" dirty="0"/>
                        <a:t>IMC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15.78 (1.55)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16.06 (1.43)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15.93 (1.50)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091861"/>
                  </a:ext>
                </a:extLst>
              </a:tr>
              <a:tr h="434773"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Insuffisance pondérale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accent4"/>
                          </a:solidFill>
                        </a:rPr>
                        <a:t>711 ( 8.6)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accent4"/>
                          </a:solidFill>
                        </a:rPr>
                        <a:t>418 (4.8)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427641"/>
                  </a:ext>
                </a:extLst>
              </a:tr>
              <a:tr h="434773"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Corpulence normale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7043 (84.9)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7747 (89.7)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330883"/>
                  </a:ext>
                </a:extLst>
              </a:tr>
              <a:tr h="434773">
                <a:tc>
                  <a:txBody>
                    <a:bodyPr/>
                    <a:lstStyle/>
                    <a:p>
                      <a:pPr algn="r"/>
                      <a:r>
                        <a:rPr lang="fr-FR" b="1" dirty="0">
                          <a:solidFill>
                            <a:schemeClr val="tx2"/>
                          </a:solidFill>
                        </a:rPr>
                        <a:t>Surpoids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2"/>
                          </a:solidFill>
                        </a:rPr>
                        <a:t>444 (5.4)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2"/>
                          </a:solidFill>
                        </a:rPr>
                        <a:t>379 (4.4)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889693"/>
                  </a:ext>
                </a:extLst>
              </a:tr>
              <a:tr h="434773">
                <a:tc>
                  <a:txBody>
                    <a:bodyPr/>
                    <a:lstStyle/>
                    <a:p>
                      <a:pPr algn="r"/>
                      <a:r>
                        <a:rPr lang="fr-FR" b="1" dirty="0">
                          <a:solidFill>
                            <a:srgbClr val="C00000"/>
                          </a:solidFill>
                        </a:rPr>
                        <a:t>Obésité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C00000"/>
                          </a:solidFill>
                        </a:rPr>
                        <a:t>99 (1.2)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C00000"/>
                          </a:solidFill>
                        </a:rPr>
                        <a:t>88 (1.0)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89454"/>
                  </a:ext>
                </a:extLst>
              </a:tr>
              <a:tr h="434773">
                <a:tc>
                  <a:txBody>
                    <a:bodyPr/>
                    <a:lstStyle/>
                    <a:p>
                      <a:pPr algn="r"/>
                      <a:r>
                        <a:rPr lang="fr-FR" b="1" dirty="0"/>
                        <a:t>Surpoids et Obésité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905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543 (6.6)</a:t>
                      </a:r>
                    </a:p>
                    <a:p>
                      <a:pPr algn="ctr"/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467 (5.4)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288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851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026570-6CB7-124C-B6BD-F2C25B6E1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144" y="43516"/>
            <a:ext cx="8119241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4-Données PMI entre 2007 et 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07BAD1-3CAE-AE4D-B025-C39E9DC00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58" y="665371"/>
            <a:ext cx="9814910" cy="61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26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6DA5B-5146-0B48-9A00-6075EE64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81C43A-CFA1-C94B-9396-C033705BE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3" y="1525787"/>
            <a:ext cx="11553493" cy="5095729"/>
          </a:xfrm>
        </p:spPr>
        <p:txBody>
          <a:bodyPr/>
          <a:lstStyle/>
          <a:p>
            <a:r>
              <a:rPr lang="fr-FR" dirty="0"/>
              <a:t>Surpoids/obésité ➔ </a:t>
            </a:r>
            <a:r>
              <a:rPr lang="fr-FR" dirty="0">
                <a:solidFill>
                  <a:srgbClr val="FF0000"/>
                </a:solidFill>
              </a:rPr>
              <a:t>épidémie fréquente et grave </a:t>
            </a:r>
          </a:p>
          <a:p>
            <a:endParaRPr lang="fr-FR" dirty="0"/>
          </a:p>
          <a:p>
            <a:r>
              <a:rPr lang="fr-FR" dirty="0"/>
              <a:t>Même si la tendance est en baisse dans le Cher, au </a:t>
            </a:r>
            <a:r>
              <a:rPr lang="fr-FR" b="1" dirty="0">
                <a:solidFill>
                  <a:srgbClr val="FF0000"/>
                </a:solidFill>
              </a:rPr>
              <a:t>moins 100 enfants (filles et garçons) par an </a:t>
            </a:r>
            <a:r>
              <a:rPr lang="fr-FR" dirty="0"/>
              <a:t>souffrent de cette épidémie </a:t>
            </a:r>
          </a:p>
          <a:p>
            <a:endParaRPr lang="fr-FR" dirty="0"/>
          </a:p>
          <a:p>
            <a:r>
              <a:rPr lang="fr-FR" dirty="0"/>
              <a:t>Il est urgent de développer </a:t>
            </a:r>
            <a:r>
              <a:rPr lang="fr-FR" dirty="0">
                <a:solidFill>
                  <a:srgbClr val="FF0000"/>
                </a:solidFill>
              </a:rPr>
              <a:t>une filière d’obésité pédiatrique </a:t>
            </a:r>
            <a:r>
              <a:rPr lang="fr-FR" dirty="0"/>
              <a:t>dans le Cher, pour réduire la perte de chance pour ces enfants</a:t>
            </a:r>
          </a:p>
        </p:txBody>
      </p:sp>
    </p:spTree>
    <p:extLst>
      <p:ext uri="{BB962C8B-B14F-4D97-AF65-F5344CB8AC3E}">
        <p14:creationId xmlns:p14="http://schemas.microsoft.com/office/powerpoint/2010/main" val="99010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F6E422-0541-A348-B839-353821D41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872968"/>
            <a:ext cx="3573016" cy="3573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AE576-FD46-A24B-B8AF-B276CD20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60" y="3566165"/>
            <a:ext cx="1504223" cy="233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090E50A-0A12-0B48-A025-0C6D6491B95F}"/>
              </a:ext>
            </a:extLst>
          </p:cNvPr>
          <p:cNvGrpSpPr/>
          <p:nvPr/>
        </p:nvGrpSpPr>
        <p:grpSpPr>
          <a:xfrm>
            <a:off x="2238798" y="1502512"/>
            <a:ext cx="7050283" cy="2710498"/>
            <a:chOff x="50533" y="189036"/>
            <a:chExt cx="7050283" cy="2710498"/>
          </a:xfrm>
        </p:grpSpPr>
        <p:sp>
          <p:nvSpPr>
            <p:cNvPr id="6" name="Freeform 38">
              <a:extLst>
                <a:ext uri="{FF2B5EF4-FFF2-40B4-BE49-F238E27FC236}">
                  <a16:creationId xmlns:a16="http://schemas.microsoft.com/office/drawing/2014/main" id="{F9D0A73C-1461-6349-9DBF-DF967A63D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82" y="922705"/>
              <a:ext cx="662985" cy="1976829"/>
            </a:xfrm>
            <a:custGeom>
              <a:avLst/>
              <a:gdLst>
                <a:gd name="T0" fmla="*/ 659 w 659"/>
                <a:gd name="T1" fmla="*/ 1955 h 1955"/>
                <a:gd name="T2" fmla="*/ 0 w 659"/>
                <a:gd name="T3" fmla="*/ 1301 h 1955"/>
                <a:gd name="T4" fmla="*/ 0 w 659"/>
                <a:gd name="T5" fmla="*/ 0 h 1955"/>
                <a:gd name="T6" fmla="*/ 625 w 659"/>
                <a:gd name="T7" fmla="*/ 959 h 1955"/>
                <a:gd name="T8" fmla="*/ 659 w 659"/>
                <a:gd name="T9" fmla="*/ 1955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9" h="1955">
                  <a:moveTo>
                    <a:pt x="659" y="1955"/>
                  </a:moveTo>
                  <a:lnTo>
                    <a:pt x="0" y="1301"/>
                  </a:lnTo>
                  <a:lnTo>
                    <a:pt x="0" y="0"/>
                  </a:lnTo>
                  <a:lnTo>
                    <a:pt x="625" y="959"/>
                  </a:lnTo>
                  <a:lnTo>
                    <a:pt x="659" y="1955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grpSp>
          <p:nvGrpSpPr>
            <p:cNvPr id="7" name="Group 26">
              <a:extLst>
                <a:ext uri="{FF2B5EF4-FFF2-40B4-BE49-F238E27FC236}">
                  <a16:creationId xmlns:a16="http://schemas.microsoft.com/office/drawing/2014/main" id="{561590A8-2353-9A4B-8F43-3E40E2D464F2}"/>
                </a:ext>
              </a:extLst>
            </p:cNvPr>
            <p:cNvGrpSpPr/>
            <p:nvPr/>
          </p:nvGrpSpPr>
          <p:grpSpPr>
            <a:xfrm>
              <a:off x="50533" y="189036"/>
              <a:ext cx="7050283" cy="2047513"/>
              <a:chOff x="0" y="189037"/>
              <a:chExt cx="7050283" cy="2047513"/>
            </a:xfrm>
          </p:grpSpPr>
          <p:sp>
            <p:nvSpPr>
              <p:cNvPr id="8" name="Freeform 40">
                <a:extLst>
                  <a:ext uri="{FF2B5EF4-FFF2-40B4-BE49-F238E27FC236}">
                    <a16:creationId xmlns:a16="http://schemas.microsoft.com/office/drawing/2014/main" id="{29F06AAC-F58B-5B40-B875-4C15B0070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049" y="1060155"/>
                <a:ext cx="1427037" cy="1176395"/>
              </a:xfrm>
              <a:custGeom>
                <a:avLst/>
                <a:gdLst>
                  <a:gd name="T0" fmla="*/ 1414 w 1414"/>
                  <a:gd name="T1" fmla="*/ 901 h 1164"/>
                  <a:gd name="T2" fmla="*/ 0 w 1414"/>
                  <a:gd name="T3" fmla="*/ 1164 h 1164"/>
                  <a:gd name="T4" fmla="*/ 0 w 1414"/>
                  <a:gd name="T5" fmla="*/ 0 h 1164"/>
                  <a:gd name="T6" fmla="*/ 1414 w 1414"/>
                  <a:gd name="T7" fmla="*/ 351 h 1164"/>
                  <a:gd name="T8" fmla="*/ 1414 w 1414"/>
                  <a:gd name="T9" fmla="*/ 901 h 1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4" h="1164">
                    <a:moveTo>
                      <a:pt x="1414" y="901"/>
                    </a:moveTo>
                    <a:lnTo>
                      <a:pt x="0" y="1164"/>
                    </a:lnTo>
                    <a:lnTo>
                      <a:pt x="0" y="0"/>
                    </a:lnTo>
                    <a:lnTo>
                      <a:pt x="1414" y="351"/>
                    </a:lnTo>
                    <a:lnTo>
                      <a:pt x="1414" y="90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/>
              </a:p>
            </p:txBody>
          </p:sp>
          <p:sp>
            <p:nvSpPr>
              <p:cNvPr id="9" name="Freeform 41">
                <a:extLst>
                  <a:ext uri="{FF2B5EF4-FFF2-40B4-BE49-F238E27FC236}">
                    <a16:creationId xmlns:a16="http://schemas.microsoft.com/office/drawing/2014/main" id="{029BB782-4D17-5B45-8CBE-D17ED850B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623556"/>
                <a:ext cx="2001085" cy="1346483"/>
              </a:xfrm>
              <a:custGeom>
                <a:avLst/>
                <a:gdLst>
                  <a:gd name="T0" fmla="*/ 1981 w 1981"/>
                  <a:gd name="T1" fmla="*/ 1303 h 1303"/>
                  <a:gd name="T2" fmla="*/ 0 w 1981"/>
                  <a:gd name="T3" fmla="*/ 1125 h 1303"/>
                  <a:gd name="T4" fmla="*/ 0 w 1981"/>
                  <a:gd name="T5" fmla="*/ 0 h 1303"/>
                  <a:gd name="T6" fmla="*/ 1981 w 1981"/>
                  <a:gd name="T7" fmla="*/ 89 h 1303"/>
                  <a:gd name="T8" fmla="*/ 1981 w 1981"/>
                  <a:gd name="T9" fmla="*/ 1303 h 1303"/>
                  <a:gd name="connsiteX0" fmla="*/ 10000 w 10000"/>
                  <a:gd name="connsiteY0" fmla="*/ 10145 h 10145"/>
                  <a:gd name="connsiteX1" fmla="*/ 0 w 10000"/>
                  <a:gd name="connsiteY1" fmla="*/ 8634 h 10145"/>
                  <a:gd name="connsiteX2" fmla="*/ 0 w 10000"/>
                  <a:gd name="connsiteY2" fmla="*/ 0 h 10145"/>
                  <a:gd name="connsiteX3" fmla="*/ 10000 w 10000"/>
                  <a:gd name="connsiteY3" fmla="*/ 683 h 10145"/>
                  <a:gd name="connsiteX4" fmla="*/ 10000 w 10000"/>
                  <a:gd name="connsiteY4" fmla="*/ 10145 h 10145"/>
                  <a:gd name="connsiteX0" fmla="*/ 10000 w 10000"/>
                  <a:gd name="connsiteY0" fmla="*/ 10217 h 10217"/>
                  <a:gd name="connsiteX1" fmla="*/ 0 w 10000"/>
                  <a:gd name="connsiteY1" fmla="*/ 8634 h 10217"/>
                  <a:gd name="connsiteX2" fmla="*/ 0 w 10000"/>
                  <a:gd name="connsiteY2" fmla="*/ 0 h 10217"/>
                  <a:gd name="connsiteX3" fmla="*/ 10000 w 10000"/>
                  <a:gd name="connsiteY3" fmla="*/ 683 h 10217"/>
                  <a:gd name="connsiteX4" fmla="*/ 10000 w 10000"/>
                  <a:gd name="connsiteY4" fmla="*/ 10217 h 10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217">
                    <a:moveTo>
                      <a:pt x="10000" y="10217"/>
                    </a:moveTo>
                    <a:lnTo>
                      <a:pt x="0" y="8634"/>
                    </a:lnTo>
                    <a:lnTo>
                      <a:pt x="0" y="0"/>
                    </a:lnTo>
                    <a:lnTo>
                      <a:pt x="10000" y="683"/>
                    </a:lnTo>
                    <a:lnTo>
                      <a:pt x="10000" y="10217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/>
              </a:p>
            </p:txBody>
          </p:sp>
          <p:sp>
            <p:nvSpPr>
              <p:cNvPr id="10" name="Freeform 43">
                <a:extLst>
                  <a:ext uri="{FF2B5EF4-FFF2-40B4-BE49-F238E27FC236}">
                    <a16:creationId xmlns:a16="http://schemas.microsoft.com/office/drawing/2014/main" id="{E2ACEEB0-5361-1049-A14B-274F6275C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89037"/>
                <a:ext cx="7050283" cy="1614954"/>
              </a:xfrm>
              <a:custGeom>
                <a:avLst/>
                <a:gdLst>
                  <a:gd name="T0" fmla="*/ 0 w 6978"/>
                  <a:gd name="T1" fmla="*/ 362 h 1529"/>
                  <a:gd name="T2" fmla="*/ 6978 w 6978"/>
                  <a:gd name="T3" fmla="*/ 0 h 1529"/>
                  <a:gd name="T4" fmla="*/ 6978 w 6978"/>
                  <a:gd name="T5" fmla="*/ 1529 h 1529"/>
                  <a:gd name="T6" fmla="*/ 0 w 6978"/>
                  <a:gd name="T7" fmla="*/ 1482 h 1529"/>
                  <a:gd name="T8" fmla="*/ 0 w 6978"/>
                  <a:gd name="T9" fmla="*/ 362 h 1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78" h="1529">
                    <a:moveTo>
                      <a:pt x="0" y="362"/>
                    </a:moveTo>
                    <a:lnTo>
                      <a:pt x="6978" y="0"/>
                    </a:lnTo>
                    <a:lnTo>
                      <a:pt x="6978" y="1529"/>
                    </a:lnTo>
                    <a:lnTo>
                      <a:pt x="0" y="1482"/>
                    </a:lnTo>
                    <a:lnTo>
                      <a:pt x="0" y="36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/>
              </a:p>
            </p:txBody>
          </p:sp>
        </p:grp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FFE45686-8CDE-AC4E-8F22-15F1DE0A2C0C}"/>
              </a:ext>
            </a:extLst>
          </p:cNvPr>
          <p:cNvSpPr txBox="1">
            <a:spLocks/>
          </p:cNvSpPr>
          <p:nvPr/>
        </p:nvSpPr>
        <p:spPr>
          <a:xfrm>
            <a:off x="2527907" y="2074804"/>
            <a:ext cx="7086604" cy="67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905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67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Des questions ?</a:t>
            </a:r>
          </a:p>
        </p:txBody>
      </p:sp>
      <p:pic>
        <p:nvPicPr>
          <p:cNvPr id="12" name="Image 3" descr="fond_diapo_suite.jpg">
            <a:extLst>
              <a:ext uri="{FF2B5EF4-FFF2-40B4-BE49-F238E27FC236}">
                <a16:creationId xmlns:a16="http://schemas.microsoft.com/office/drawing/2014/main" id="{BC63E5F5-2AF9-2442-B28C-9FF7E666F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" y="5959475"/>
            <a:ext cx="121285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26" descr="Logo_Cd18_blanc.png">
            <a:extLst>
              <a:ext uri="{FF2B5EF4-FFF2-40B4-BE49-F238E27FC236}">
                <a16:creationId xmlns:a16="http://schemas.microsoft.com/office/drawing/2014/main" id="{A8B30540-1E0C-8644-BA3E-A308B1DD3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6092825"/>
            <a:ext cx="97472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5FA78E-A3AD-9E45-A2C0-B05F6883D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405" y="87079"/>
            <a:ext cx="2239711" cy="14022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1316A95-746B-B846-87E0-CC043FF7A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7707" y="3757558"/>
            <a:ext cx="3214293" cy="22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F60310-22F1-C940-B573-38F4FA01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r-FR" dirty="0"/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E70492-98B5-FF4E-82ED-48A537C93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1-Définition/Causes et Impacts sur la santé du surpoids et obésité</a:t>
            </a:r>
          </a:p>
          <a:p>
            <a:endParaRPr lang="fr-FR" dirty="0"/>
          </a:p>
          <a:p>
            <a:r>
              <a:rPr lang="fr-FR" dirty="0"/>
              <a:t>2-Dépistage </a:t>
            </a:r>
          </a:p>
          <a:p>
            <a:endParaRPr lang="fr-FR" dirty="0"/>
          </a:p>
          <a:p>
            <a:r>
              <a:rPr lang="fr-FR" dirty="0"/>
              <a:t>3-Prévalence et tendance mondiale (1990-2021) puis projection pour 2050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4-Données PMI entre 2007 et 2024</a:t>
            </a:r>
          </a:p>
        </p:txBody>
      </p:sp>
    </p:spTree>
    <p:extLst>
      <p:ext uri="{BB962C8B-B14F-4D97-AF65-F5344CB8AC3E}">
        <p14:creationId xmlns:p14="http://schemas.microsoft.com/office/powerpoint/2010/main" val="321003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B8E20A-0D1B-724C-B287-4FC9DD6A0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242" y="216939"/>
            <a:ext cx="8497614" cy="965473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/>
              <a:t>1.1-Définition du surpoids et obésité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8EF48B-264F-F74F-B560-D7252A184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65" y="2329827"/>
            <a:ext cx="11458899" cy="4953841"/>
          </a:xfrm>
        </p:spPr>
        <p:txBody>
          <a:bodyPr/>
          <a:lstStyle/>
          <a:p>
            <a:r>
              <a:rPr lang="fr-FR" b="1" dirty="0"/>
              <a:t>Définition OMS : </a:t>
            </a:r>
            <a:r>
              <a:rPr lang="fr-FR" dirty="0"/>
              <a:t>surpoids et obésité = accumulation anormale ou excessive de graisses entrainant un risque pour la santé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CD5166B-7D1A-B04E-9D2C-46DE98126E0A}"/>
              </a:ext>
            </a:extLst>
          </p:cNvPr>
          <p:cNvSpPr txBox="1">
            <a:spLocks/>
          </p:cNvSpPr>
          <p:nvPr/>
        </p:nvSpPr>
        <p:spPr>
          <a:xfrm>
            <a:off x="110360" y="6093801"/>
            <a:ext cx="3263462" cy="67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05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67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err="1"/>
              <a:t>Jebeile</a:t>
            </a:r>
            <a:r>
              <a:rPr lang="fr-FR" sz="2000" dirty="0"/>
              <a:t> H, Lancet </a:t>
            </a:r>
          </a:p>
          <a:p>
            <a:r>
              <a:rPr lang="fr-FR" sz="2000" dirty="0" err="1"/>
              <a:t>Diabetes</a:t>
            </a:r>
            <a:r>
              <a:rPr lang="fr-FR" sz="2000" dirty="0"/>
              <a:t> </a:t>
            </a:r>
            <a:r>
              <a:rPr lang="fr-FR" sz="2000" dirty="0" err="1"/>
              <a:t>Endocrinol</a:t>
            </a:r>
            <a:r>
              <a:rPr lang="fr-FR" sz="20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961973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84FE1-D66B-8445-B49E-6447DDE8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961" y="216941"/>
            <a:ext cx="7572707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1.2 Causes et facteurs de risque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FB47A3-B417-6548-B3FE-AA02B1062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071" y="893075"/>
            <a:ext cx="6981501" cy="589298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AE8BC78-DF3A-5D45-94C5-2AD58FD42021}"/>
              </a:ext>
            </a:extLst>
          </p:cNvPr>
          <p:cNvSpPr txBox="1">
            <a:spLocks/>
          </p:cNvSpPr>
          <p:nvPr/>
        </p:nvSpPr>
        <p:spPr>
          <a:xfrm>
            <a:off x="110360" y="6093801"/>
            <a:ext cx="3326524" cy="67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05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67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err="1"/>
              <a:t>Jebeile</a:t>
            </a:r>
            <a:r>
              <a:rPr lang="fr-FR" sz="2000" dirty="0"/>
              <a:t> H, Lancet </a:t>
            </a:r>
          </a:p>
          <a:p>
            <a:r>
              <a:rPr lang="fr-FR" sz="2000" dirty="0" err="1"/>
              <a:t>Diabetes</a:t>
            </a:r>
            <a:r>
              <a:rPr lang="fr-FR" sz="2000" dirty="0"/>
              <a:t> </a:t>
            </a:r>
            <a:r>
              <a:rPr lang="fr-FR" sz="2000" dirty="0" err="1"/>
              <a:t>Endocrinol</a:t>
            </a:r>
            <a:r>
              <a:rPr lang="fr-FR" sz="2000" dirty="0"/>
              <a:t> 2022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7E22E135-A049-8044-9383-967AC44C17A8}"/>
              </a:ext>
            </a:extLst>
          </p:cNvPr>
          <p:cNvSpPr txBox="1">
            <a:spLocks/>
          </p:cNvSpPr>
          <p:nvPr/>
        </p:nvSpPr>
        <p:spPr>
          <a:xfrm>
            <a:off x="110360" y="1415428"/>
            <a:ext cx="4390711" cy="467837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47636" indent="-247636" algn="l" defTabSz="990546" rtl="0" eaLnBrk="1" latinLnBrk="0" hangingPunct="1">
              <a:lnSpc>
                <a:spcPct val="90000"/>
              </a:lnSpc>
              <a:spcBef>
                <a:spcPts val="1083"/>
              </a:spcBef>
              <a:buFont typeface="Arial" panose="020B0604020202020204" pitchFamily="34" charset="0"/>
              <a:buChar char="•"/>
              <a:defRPr sz="3033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08" indent="-247636" algn="l" defTabSz="990546" rtl="0" eaLnBrk="1" latinLnBrk="0" hangingPunct="1">
              <a:lnSpc>
                <a:spcPct val="90000"/>
              </a:lnSpc>
              <a:spcBef>
                <a:spcPts val="54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38181" indent="-247636" algn="l" defTabSz="990546" rtl="0" eaLnBrk="1" latinLnBrk="0" hangingPunct="1">
              <a:lnSpc>
                <a:spcPct val="90000"/>
              </a:lnSpc>
              <a:spcBef>
                <a:spcPts val="543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33454" indent="-247636" algn="l" defTabSz="990546" rtl="0" eaLnBrk="1" latinLnBrk="0" hangingPunct="1">
              <a:lnSpc>
                <a:spcPct val="90000"/>
              </a:lnSpc>
              <a:spcBef>
                <a:spcPts val="543"/>
              </a:spcBef>
              <a:buFont typeface="Arial" panose="020B0604020202020204" pitchFamily="34" charset="0"/>
              <a:buChar char="•"/>
              <a:defRPr sz="195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28726" indent="-247636" algn="l" defTabSz="990546" rtl="0" eaLnBrk="1" latinLnBrk="0" hangingPunct="1">
              <a:lnSpc>
                <a:spcPct val="90000"/>
              </a:lnSpc>
              <a:spcBef>
                <a:spcPts val="543"/>
              </a:spcBef>
              <a:buFont typeface="Arial" panose="020B0604020202020204" pitchFamily="34" charset="0"/>
              <a:buChar char="•"/>
              <a:defRPr sz="195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3999" indent="-247636" algn="l" defTabSz="990546" rtl="0" eaLnBrk="1" latinLnBrk="0" hangingPunct="1">
              <a:lnSpc>
                <a:spcPct val="90000"/>
              </a:lnSpc>
              <a:spcBef>
                <a:spcPts val="543"/>
              </a:spcBef>
              <a:buFont typeface="Arial" panose="020B0604020202020204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270" indent="-247636" algn="l" defTabSz="990546" rtl="0" eaLnBrk="1" latinLnBrk="0" hangingPunct="1">
              <a:lnSpc>
                <a:spcPct val="90000"/>
              </a:lnSpc>
              <a:spcBef>
                <a:spcPts val="543"/>
              </a:spcBef>
              <a:buFont typeface="Arial" panose="020B0604020202020204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543" indent="-247636" algn="l" defTabSz="990546" rtl="0" eaLnBrk="1" latinLnBrk="0" hangingPunct="1">
              <a:lnSpc>
                <a:spcPct val="90000"/>
              </a:lnSpc>
              <a:spcBef>
                <a:spcPts val="543"/>
              </a:spcBef>
              <a:buFont typeface="Arial" panose="020B0604020202020204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815" indent="-247636" algn="l" defTabSz="990546" rtl="0" eaLnBrk="1" latinLnBrk="0" hangingPunct="1">
              <a:lnSpc>
                <a:spcPct val="90000"/>
              </a:lnSpc>
              <a:spcBef>
                <a:spcPts val="543"/>
              </a:spcBef>
              <a:buFont typeface="Arial" panose="020B0604020202020204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00" b="1" dirty="0"/>
              <a:t>Prédisposition biologique </a:t>
            </a:r>
            <a:r>
              <a:rPr lang="fr-FR" sz="2600" dirty="0"/>
              <a:t>: âge, sexe</a:t>
            </a:r>
          </a:p>
          <a:p>
            <a:r>
              <a:rPr lang="fr-FR" sz="2600" b="1" dirty="0"/>
              <a:t>FDR maternels </a:t>
            </a:r>
            <a:r>
              <a:rPr lang="fr-FR" sz="2600" dirty="0"/>
              <a:t>: obésité maternelle avant la grossesse, prise excessive de poids durant la grossesse, diabète gestationnel</a:t>
            </a:r>
          </a:p>
          <a:p>
            <a:r>
              <a:rPr lang="fr-FR" sz="2600" dirty="0">
                <a:solidFill>
                  <a:srgbClr val="FF0000"/>
                </a:solidFill>
              </a:rPr>
              <a:t>Abus sexuels +++</a:t>
            </a:r>
          </a:p>
          <a:p>
            <a:r>
              <a:rPr lang="fr-FR" sz="2600" dirty="0"/>
              <a:t>Stigmatisation</a:t>
            </a:r>
          </a:p>
          <a:p>
            <a:r>
              <a:rPr lang="fr-FR" sz="2600" b="1" dirty="0"/>
              <a:t>Iatrogénie</a:t>
            </a:r>
            <a:r>
              <a:rPr lang="fr-FR" sz="2600" dirty="0"/>
              <a:t> : exposition répétée aux ATB, glucocorticoïdes, insuline, antipsychotique (RISPERIDONE),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92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BEDB8-F254-9B4E-987C-A86A5BD3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6" y="248472"/>
            <a:ext cx="7086604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1.3 Impacts sur la santé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3C859B8-AA1B-2F43-90AE-433FE3EC95C5}"/>
              </a:ext>
            </a:extLst>
          </p:cNvPr>
          <p:cNvSpPr txBox="1">
            <a:spLocks/>
          </p:cNvSpPr>
          <p:nvPr/>
        </p:nvSpPr>
        <p:spPr>
          <a:xfrm>
            <a:off x="110360" y="6093801"/>
            <a:ext cx="3263462" cy="67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05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67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err="1"/>
              <a:t>Jebeile</a:t>
            </a:r>
            <a:r>
              <a:rPr lang="fr-FR" sz="2000" dirty="0"/>
              <a:t> H, Lancet </a:t>
            </a:r>
          </a:p>
          <a:p>
            <a:r>
              <a:rPr lang="fr-FR" sz="2000" dirty="0" err="1"/>
              <a:t>Diabetes</a:t>
            </a:r>
            <a:r>
              <a:rPr lang="fr-FR" sz="2000" dirty="0"/>
              <a:t> </a:t>
            </a:r>
            <a:r>
              <a:rPr lang="fr-FR" sz="2000" dirty="0" err="1"/>
              <a:t>Endocrinol</a:t>
            </a:r>
            <a:r>
              <a:rPr lang="fr-FR" sz="2000" dirty="0"/>
              <a:t> 2022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ABAC71-FFDA-0840-9107-1BDC2FD8C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188" y="924606"/>
            <a:ext cx="7230096" cy="593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05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B8E20A-0D1B-724C-B287-4FC9DD6A0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677" y="500719"/>
            <a:ext cx="8071944" cy="965473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/>
              <a:t>2-Dépistage du surpoids et obésité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8EF48B-264F-F74F-B560-D7252A184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3" y="1620379"/>
            <a:ext cx="11679618" cy="5016904"/>
          </a:xfrm>
        </p:spPr>
        <p:txBody>
          <a:bodyPr>
            <a:normAutofit lnSpcReduction="10000"/>
          </a:bodyPr>
          <a:lstStyle/>
          <a:p>
            <a:r>
              <a:rPr lang="fr-FR" dirty="0"/>
              <a:t>Simples mesures </a:t>
            </a:r>
            <a:r>
              <a:rPr lang="fr-FR" dirty="0">
                <a:solidFill>
                  <a:srgbClr val="FF0000"/>
                </a:solidFill>
              </a:rPr>
              <a:t>anthropométriques (poids &amp; taille)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IMC = poids[kg]/taille[m]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➔ </a:t>
            </a:r>
            <a:r>
              <a:rPr lang="fr-FR" b="1" dirty="0"/>
              <a:t>mesure indirecte de la graisse corporelle</a:t>
            </a:r>
            <a:r>
              <a:rPr lang="fr-FR" dirty="0"/>
              <a:t> et comparée aux références internationales ajustées sur l'âge et le sexe</a:t>
            </a:r>
          </a:p>
          <a:p>
            <a:endParaRPr lang="fr-FR" dirty="0"/>
          </a:p>
          <a:p>
            <a:r>
              <a:rPr lang="fr-FR" dirty="0"/>
              <a:t>Seuils </a:t>
            </a:r>
          </a:p>
          <a:p>
            <a:pPr lvl="1"/>
            <a:r>
              <a:rPr lang="fr-FR" dirty="0"/>
              <a:t>0-5 ans : Normes standard OMS 2006 (surpoids = IMC&gt;1SD et obésité IMC&gt;2SD)</a:t>
            </a:r>
          </a:p>
          <a:p>
            <a:pPr lvl="1"/>
            <a:r>
              <a:rPr lang="fr-FR" dirty="0"/>
              <a:t>2-18 ans : The </a:t>
            </a:r>
            <a:r>
              <a:rPr lang="fr-FR" dirty="0">
                <a:solidFill>
                  <a:srgbClr val="FF0000"/>
                </a:solidFill>
              </a:rPr>
              <a:t>International Obesity Task Force (IOTF) </a:t>
            </a:r>
            <a:r>
              <a:rPr lang="fr-FR" dirty="0"/>
              <a:t>➔ tables</a:t>
            </a:r>
          </a:p>
          <a:p>
            <a:pPr lvl="1"/>
            <a:r>
              <a:rPr lang="fr-FR" dirty="0"/>
              <a:t>&gt; 18 ans : Normes standard OMS, surpoids (25 - 29 kg/m</a:t>
            </a:r>
            <a:r>
              <a:rPr lang="fr-FR" baseline="30000" dirty="0"/>
              <a:t>2</a:t>
            </a:r>
            <a:r>
              <a:rPr lang="fr-FR" dirty="0"/>
              <a:t>) et obésité (≥ 30 kg/m</a:t>
            </a:r>
            <a:r>
              <a:rPr lang="fr-FR" baseline="30000" dirty="0"/>
              <a:t>2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356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549F58-E07A-0246-86F0-9704FCD41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6" y="500720"/>
            <a:ext cx="7761894" cy="792052"/>
          </a:xfrm>
        </p:spPr>
        <p:txBody>
          <a:bodyPr>
            <a:normAutofit fontScale="90000"/>
          </a:bodyPr>
          <a:lstStyle/>
          <a:p>
            <a:r>
              <a:rPr lang="fr-FR" dirty="0"/>
              <a:t>Seuils du The International Obesity Task Force (IOTF)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7F34E8-FFC7-8649-A4A3-5187493B3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01" y="1564499"/>
            <a:ext cx="5857675" cy="44263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AA6F9E-0D33-474E-80C2-D47756CB6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587" y="1596697"/>
            <a:ext cx="3722634" cy="517323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E90A504F-E298-1E4C-AF14-02D12955594D}"/>
              </a:ext>
            </a:extLst>
          </p:cNvPr>
          <p:cNvSpPr txBox="1">
            <a:spLocks/>
          </p:cNvSpPr>
          <p:nvPr/>
        </p:nvSpPr>
        <p:spPr>
          <a:xfrm>
            <a:off x="583324" y="6093801"/>
            <a:ext cx="3484179" cy="67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05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67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/>
              <a:t>Cole TJ, BMJ 2000</a:t>
            </a:r>
          </a:p>
        </p:txBody>
      </p:sp>
    </p:spTree>
    <p:extLst>
      <p:ext uri="{BB962C8B-B14F-4D97-AF65-F5344CB8AC3E}">
        <p14:creationId xmlns:p14="http://schemas.microsoft.com/office/powerpoint/2010/main" val="22098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D0157-CAFE-5F47-8604-28C0139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210" y="154506"/>
            <a:ext cx="7086604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3-Prévalence et tendance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2A2753-9E80-E24F-911E-7FE75AFD2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32" y="1415428"/>
            <a:ext cx="5846375" cy="530068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Design : 450 enquêtes transversales, représentatives et nationales (144 pays et 43 millions d’</a:t>
            </a:r>
            <a:r>
              <a:rPr lang="fr-FR" dirty="0">
                <a:solidFill>
                  <a:srgbClr val="FF0000"/>
                </a:solidFill>
              </a:rPr>
              <a:t>enfants de 0-5 ans</a:t>
            </a:r>
            <a:r>
              <a:rPr lang="fr-FR" dirty="0"/>
              <a:t>) entre 1990 et 2010</a:t>
            </a:r>
          </a:p>
          <a:p>
            <a:endParaRPr lang="fr-FR" dirty="0"/>
          </a:p>
          <a:p>
            <a:r>
              <a:rPr lang="fr-FR" dirty="0"/>
              <a:t>Prévalence globale du surpoids et obésité : </a:t>
            </a:r>
            <a:r>
              <a:rPr lang="fr-FR" dirty="0">
                <a:solidFill>
                  <a:srgbClr val="FF0000"/>
                </a:solidFill>
              </a:rPr>
              <a:t>+ 2.5%</a:t>
            </a:r>
          </a:p>
          <a:p>
            <a:pPr lvl="1"/>
            <a:r>
              <a:rPr lang="fr-FR" dirty="0"/>
              <a:t>1990 : 4.2% (3.2% - 5.2%)</a:t>
            </a:r>
          </a:p>
          <a:p>
            <a:pPr lvl="1"/>
            <a:r>
              <a:rPr lang="fr-FR" dirty="0"/>
              <a:t>2010 : 6.7% (5.6% - 7.7%)</a:t>
            </a:r>
          </a:p>
          <a:p>
            <a:pPr lvl="1"/>
            <a:endParaRPr lang="fr-FR" dirty="0"/>
          </a:p>
          <a:p>
            <a:r>
              <a:rPr lang="fr-FR" dirty="0"/>
              <a:t>Tendance en 2020 : </a:t>
            </a:r>
            <a:r>
              <a:rPr lang="fr-FR" dirty="0">
                <a:solidFill>
                  <a:srgbClr val="FF0000"/>
                </a:solidFill>
              </a:rPr>
              <a:t>9.1%</a:t>
            </a:r>
            <a:r>
              <a:rPr lang="fr-FR" dirty="0"/>
              <a:t> (7.3% -10.9%) ➔ </a:t>
            </a:r>
            <a:r>
              <a:rPr lang="fr-FR" dirty="0">
                <a:solidFill>
                  <a:srgbClr val="FF0000"/>
                </a:solidFill>
              </a:rPr>
              <a:t>60 millions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DE254B3-C161-7745-A9A7-B756FE04B9F5}"/>
              </a:ext>
            </a:extLst>
          </p:cNvPr>
          <p:cNvSpPr txBox="1">
            <a:spLocks/>
          </p:cNvSpPr>
          <p:nvPr/>
        </p:nvSpPr>
        <p:spPr>
          <a:xfrm>
            <a:off x="2538249" y="6323756"/>
            <a:ext cx="3484179" cy="67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05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67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/>
              <a:t>De </a:t>
            </a:r>
            <a:r>
              <a:rPr lang="fr-FR" sz="2000" dirty="0" err="1"/>
              <a:t>Onis</a:t>
            </a:r>
            <a:r>
              <a:rPr lang="fr-FR" sz="2000" dirty="0"/>
              <a:t> M, Am J Clin </a:t>
            </a:r>
            <a:r>
              <a:rPr lang="fr-FR" sz="2000" dirty="0" err="1"/>
              <a:t>Nutr</a:t>
            </a:r>
            <a:r>
              <a:rPr lang="fr-FR" sz="2000" dirty="0"/>
              <a:t> 2010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DEFC0D-5620-9643-B959-9F3C43550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032" y="3902960"/>
            <a:ext cx="3820294" cy="29235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F61B61-C582-9F47-B531-3063B91AD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969" y="767568"/>
            <a:ext cx="5017689" cy="30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2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6329C4-714D-5D4F-83CD-FCE1181D0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975" y="-78830"/>
            <a:ext cx="7086604" cy="676134"/>
          </a:xfrm>
        </p:spPr>
        <p:txBody>
          <a:bodyPr>
            <a:normAutofit fontScale="90000"/>
          </a:bodyPr>
          <a:lstStyle/>
          <a:p>
            <a:r>
              <a:rPr lang="fr-FR" dirty="0"/>
              <a:t>3-Prévalence et tendance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17A9D5-CF61-9B4C-B1A4-D774EE327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59" y="1399663"/>
            <a:ext cx="6417441" cy="521200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Design : enquêtes transversales nationales entre 1990-2022 (200 pays et 63 millions d’</a:t>
            </a:r>
            <a:r>
              <a:rPr lang="fr-FR" dirty="0">
                <a:solidFill>
                  <a:srgbClr val="FF0000"/>
                </a:solidFill>
              </a:rPr>
              <a:t>enfants de 5-19 ans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Prévalence obésité fille:</a:t>
            </a:r>
            <a:r>
              <a:rPr lang="fr-FR" dirty="0">
                <a:solidFill>
                  <a:srgbClr val="FF0000"/>
                </a:solidFill>
              </a:rPr>
              <a:t>+5.2%</a:t>
            </a:r>
          </a:p>
          <a:p>
            <a:pPr lvl="1"/>
            <a:r>
              <a:rPr lang="fr-FR" dirty="0"/>
              <a:t>1990 : 1.7% (1.5% - 2.0%)</a:t>
            </a:r>
          </a:p>
          <a:p>
            <a:pPr lvl="1"/>
            <a:r>
              <a:rPr lang="fr-FR" dirty="0"/>
              <a:t>2022 : 6.9% (6.3% - 7.6%) ➔ </a:t>
            </a:r>
            <a:r>
              <a:rPr lang="fr-FR" dirty="0">
                <a:solidFill>
                  <a:srgbClr val="FF0000"/>
                </a:solidFill>
              </a:rPr>
              <a:t>65.1 millions</a:t>
            </a:r>
          </a:p>
          <a:p>
            <a:pPr lvl="1"/>
            <a:endParaRPr lang="fr-FR" dirty="0"/>
          </a:p>
          <a:p>
            <a:r>
              <a:rPr lang="fr-FR" dirty="0"/>
              <a:t>Prévalence obésité garçon:</a:t>
            </a:r>
            <a:r>
              <a:rPr lang="fr-FR" dirty="0">
                <a:solidFill>
                  <a:srgbClr val="FF0000"/>
                </a:solidFill>
              </a:rPr>
              <a:t>+7.2%</a:t>
            </a:r>
          </a:p>
          <a:p>
            <a:pPr lvl="1"/>
            <a:r>
              <a:rPr lang="fr-FR" dirty="0"/>
              <a:t>1990 : 2.1% (1.9% - 2.3%)</a:t>
            </a:r>
          </a:p>
          <a:p>
            <a:pPr lvl="1"/>
            <a:r>
              <a:rPr lang="fr-FR" dirty="0"/>
              <a:t>2022 : 9.3% (5.8% - 10.2%) ➔ </a:t>
            </a:r>
            <a:r>
              <a:rPr lang="fr-FR" dirty="0">
                <a:solidFill>
                  <a:srgbClr val="FF0000"/>
                </a:solidFill>
              </a:rPr>
              <a:t>94.2 millions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D1F692C-8F70-384F-9ED0-F7CD698C2CFB}"/>
              </a:ext>
            </a:extLst>
          </p:cNvPr>
          <p:cNvSpPr txBox="1">
            <a:spLocks/>
          </p:cNvSpPr>
          <p:nvPr/>
        </p:nvSpPr>
        <p:spPr>
          <a:xfrm>
            <a:off x="302176" y="6368200"/>
            <a:ext cx="5783314" cy="67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05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67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/>
              <a:t>NCD </a:t>
            </a:r>
            <a:r>
              <a:rPr lang="fr-FR" sz="2000" dirty="0" err="1"/>
              <a:t>Risk</a:t>
            </a:r>
            <a:r>
              <a:rPr lang="fr-FR" sz="2000" dirty="0"/>
              <a:t> Factor Collaboration, Lancet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8B7554-F0D4-AD4D-AF25-E9DB0C748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477871"/>
            <a:ext cx="5664200" cy="3327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7BE343-6E99-4046-8944-D22C347AF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0" y="3347771"/>
            <a:ext cx="56388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3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Cher - Fond image">
  <a:themeElements>
    <a:clrScheme name="CHER">
      <a:dk1>
        <a:sysClr val="windowText" lastClr="000000"/>
      </a:dk1>
      <a:lt1>
        <a:sysClr val="window" lastClr="FFFFFF"/>
      </a:lt1>
      <a:dk2>
        <a:srgbClr val="2651A0"/>
      </a:dk2>
      <a:lt2>
        <a:srgbClr val="F1F1E6"/>
      </a:lt2>
      <a:accent1>
        <a:srgbClr val="FFBE60"/>
      </a:accent1>
      <a:accent2>
        <a:srgbClr val="FF8777"/>
      </a:accent2>
      <a:accent3>
        <a:srgbClr val="E56295"/>
      </a:accent3>
      <a:accent4>
        <a:srgbClr val="9B56A8"/>
      </a:accent4>
      <a:accent5>
        <a:srgbClr val="37A855"/>
      </a:accent5>
      <a:accent6>
        <a:srgbClr val="868EBB"/>
      </a:accent6>
      <a:hlink>
        <a:srgbClr val="0563C1"/>
      </a:hlink>
      <a:folHlink>
        <a:srgbClr val="954F72"/>
      </a:folHlink>
    </a:clrScheme>
    <a:fontScheme name="Personnalisé 2">
      <a:majorFont>
        <a:latin typeface="Marianne"/>
        <a:ea typeface=""/>
        <a:cs typeface=""/>
      </a:majorFont>
      <a:minorFont>
        <a:latin typeface="Verdana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ecran paysage" id="{4B744DEB-517F-4102-9D64-2F19A339032A}" vid="{697F1CB6-4556-4C3C-9C51-97C95DA08CFF}"/>
    </a:ext>
  </a:extLst>
</a:theme>
</file>

<file path=ppt/theme/theme2.xml><?xml version="1.0" encoding="utf-8"?>
<a:theme xmlns:a="http://schemas.openxmlformats.org/drawingml/2006/main" name="Cher - Carrés Vert et Bleu">
  <a:themeElements>
    <a:clrScheme name="CHER">
      <a:dk1>
        <a:sysClr val="windowText" lastClr="000000"/>
      </a:dk1>
      <a:lt1>
        <a:sysClr val="window" lastClr="FFFFFF"/>
      </a:lt1>
      <a:dk2>
        <a:srgbClr val="2651A0"/>
      </a:dk2>
      <a:lt2>
        <a:srgbClr val="F1F1E6"/>
      </a:lt2>
      <a:accent1>
        <a:srgbClr val="FFBE60"/>
      </a:accent1>
      <a:accent2>
        <a:srgbClr val="FF8777"/>
      </a:accent2>
      <a:accent3>
        <a:srgbClr val="E56295"/>
      </a:accent3>
      <a:accent4>
        <a:srgbClr val="9B56A8"/>
      </a:accent4>
      <a:accent5>
        <a:srgbClr val="37A855"/>
      </a:accent5>
      <a:accent6>
        <a:srgbClr val="868EBB"/>
      </a:accent6>
      <a:hlink>
        <a:srgbClr val="0563C1"/>
      </a:hlink>
      <a:folHlink>
        <a:srgbClr val="954F72"/>
      </a:folHlink>
    </a:clrScheme>
    <a:fontScheme name="Personnalisé 2">
      <a:majorFont>
        <a:latin typeface="Marianne"/>
        <a:ea typeface=""/>
        <a:cs typeface=""/>
      </a:majorFont>
      <a:minorFont>
        <a:latin typeface="Verdana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ecran paysage" id="{4B744DEB-517F-4102-9D64-2F19A339032A}" vid="{44C985A6-0D0B-4EB4-BEA4-107BD080E774}"/>
    </a:ext>
  </a:extLst>
</a:theme>
</file>

<file path=ppt/theme/theme3.xml><?xml version="1.0" encoding="utf-8"?>
<a:theme xmlns:a="http://schemas.openxmlformats.org/drawingml/2006/main" name="1_Cher - Carrés Vert et Bleu">
  <a:themeElements>
    <a:clrScheme name="CHER">
      <a:dk1>
        <a:sysClr val="windowText" lastClr="000000"/>
      </a:dk1>
      <a:lt1>
        <a:sysClr val="window" lastClr="FFFFFF"/>
      </a:lt1>
      <a:dk2>
        <a:srgbClr val="2651A0"/>
      </a:dk2>
      <a:lt2>
        <a:srgbClr val="F1F1E6"/>
      </a:lt2>
      <a:accent1>
        <a:srgbClr val="FFBE60"/>
      </a:accent1>
      <a:accent2>
        <a:srgbClr val="FF8777"/>
      </a:accent2>
      <a:accent3>
        <a:srgbClr val="E56295"/>
      </a:accent3>
      <a:accent4>
        <a:srgbClr val="9B56A8"/>
      </a:accent4>
      <a:accent5>
        <a:srgbClr val="37A855"/>
      </a:accent5>
      <a:accent6>
        <a:srgbClr val="868EBB"/>
      </a:accent6>
      <a:hlink>
        <a:srgbClr val="0563C1"/>
      </a:hlink>
      <a:folHlink>
        <a:srgbClr val="954F72"/>
      </a:folHlink>
    </a:clrScheme>
    <a:fontScheme name="Personnalisé 2">
      <a:majorFont>
        <a:latin typeface="Marianne"/>
        <a:ea typeface=""/>
        <a:cs typeface=""/>
      </a:majorFont>
      <a:minorFont>
        <a:latin typeface="Verdana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ecran paysage" id="{4B744DEB-517F-4102-9D64-2F19A339032A}" vid="{693EE1A1-801A-4CE8-848C-6B9164E11F21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70c11e-d989-4b18-ba44-8aaa986c2f7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93594D24473641B3EFE634CE93CF84" ma:contentTypeVersion="11" ma:contentTypeDescription="Crée un document." ma:contentTypeScope="" ma:versionID="8fc788fcea6a0fd81a2ebdc9b3a30809">
  <xsd:schema xmlns:xsd="http://www.w3.org/2001/XMLSchema" xmlns:xs="http://www.w3.org/2001/XMLSchema" xmlns:p="http://schemas.microsoft.com/office/2006/metadata/properties" xmlns:ns2="5270c11e-d989-4b18-ba44-8aaa986c2f73" targetNamespace="http://schemas.microsoft.com/office/2006/metadata/properties" ma:root="true" ma:fieldsID="cee041bdc125568247473506e90278e6" ns2:_="">
    <xsd:import namespace="5270c11e-d989-4b18-ba44-8aaa986c2f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70c11e-d989-4b18-ba44-8aaa986c2f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268f0b9d-0599-47de-a2ce-70415a74a3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ECB916-E12C-44D0-A0C3-4C621A5E6D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1E6872-8F04-45E0-9790-204CDA47AF38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270c11e-d989-4b18-ba44-8aaa986c2f7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092268-53E1-4FED-8323-7D09F65B5B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70c11e-d989-4b18-ba44-8aaa986c2f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ecran paysage</Template>
  <TotalTime>9143</TotalTime>
  <Words>769</Words>
  <Application>Microsoft Office PowerPoint</Application>
  <PresentationFormat>Grand écran</PresentationFormat>
  <Paragraphs>124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Aptos</vt:lpstr>
      <vt:lpstr>Arial</vt:lpstr>
      <vt:lpstr>Calibri</vt:lpstr>
      <vt:lpstr>Marianne</vt:lpstr>
      <vt:lpstr>Verdana</vt:lpstr>
      <vt:lpstr>Cher - Fond image</vt:lpstr>
      <vt:lpstr>Cher - Carrés Vert et Bleu</vt:lpstr>
      <vt:lpstr>1_Cher - Carrés Vert et Bleu</vt:lpstr>
      <vt:lpstr>Présentation PowerPoint</vt:lpstr>
      <vt:lpstr>Plan</vt:lpstr>
      <vt:lpstr>1.1-Définition du surpoids et obésité </vt:lpstr>
      <vt:lpstr>1.2 Causes et facteurs de risque</vt:lpstr>
      <vt:lpstr>1.3 Impacts sur la santé </vt:lpstr>
      <vt:lpstr>2-Dépistage du surpoids et obésité </vt:lpstr>
      <vt:lpstr>Seuils du The International Obesity Task Force (IOTF)</vt:lpstr>
      <vt:lpstr>3-Prévalence et tendance</vt:lpstr>
      <vt:lpstr>3-Prévalence et tendance</vt:lpstr>
      <vt:lpstr>3-Prévalence et tendance</vt:lpstr>
      <vt:lpstr>3-Prévalence et tendance</vt:lpstr>
      <vt:lpstr>3-Prévalence et tendance</vt:lpstr>
      <vt:lpstr>3-Prévalence et tendance</vt:lpstr>
      <vt:lpstr>3-Prévalence et tendance</vt:lpstr>
      <vt:lpstr>4-Données PMI (2007 - 2024)</vt:lpstr>
      <vt:lpstr>4-Données PMI (2007 - 2024)</vt:lpstr>
      <vt:lpstr>4-Données PMI entre 2007 et 2024</vt:lpstr>
      <vt:lpstr>Conclusion</vt:lpstr>
      <vt:lpstr>Présentation PowerPoint</vt:lpstr>
    </vt:vector>
  </TitlesOfParts>
  <Company>CD18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CECILE JAMET</dc:creator>
  <cp:lastModifiedBy>CAPELLE JULIE</cp:lastModifiedBy>
  <cp:revision>802</cp:revision>
  <cp:lastPrinted>2024-06-19T09:32:26Z</cp:lastPrinted>
  <dcterms:created xsi:type="dcterms:W3CDTF">2024-04-03T15:42:47Z</dcterms:created>
  <dcterms:modified xsi:type="dcterms:W3CDTF">2025-06-13T07:32:29Z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0x010100C793594D24473641B3EFE634CE93CF84</vt:lpwstr>
  </property>
  <property fmtid="{D5CDD505-2E9C-101B-9397-08002B2CF9AE}" pid="3" name="MediaServiceImageTags">
    <vt:lpwstr/>
  </property>
</Properties>
</file>